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3" r:id="rId2"/>
    <p:sldId id="278" r:id="rId3"/>
    <p:sldId id="288" r:id="rId4"/>
    <p:sldId id="303" r:id="rId5"/>
    <p:sldId id="289" r:id="rId6"/>
    <p:sldId id="291" r:id="rId7"/>
    <p:sldId id="296" r:id="rId8"/>
    <p:sldId id="290" r:id="rId9"/>
    <p:sldId id="295" r:id="rId10"/>
    <p:sldId id="297" r:id="rId11"/>
    <p:sldId id="294" r:id="rId12"/>
    <p:sldId id="299" r:id="rId13"/>
    <p:sldId id="302" r:id="rId14"/>
    <p:sldId id="298" r:id="rId15"/>
    <p:sldId id="300" r:id="rId16"/>
    <p:sldId id="301" r:id="rId17"/>
    <p:sldId id="28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72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2560" y="-14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BC4FD-B19A-4099-A4F6-16BCA6C8E0C8}" type="datetimeFigureOut">
              <a:rPr lang="en-CA" smtClean="0"/>
              <a:pPr/>
              <a:t>28/10/15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1805A5-F049-4DD4-87E9-5B66D3C1CA8E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5909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2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365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3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95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9937" y="1572242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98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52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8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09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65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572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628F428C-9399-CF44-A5AE-03327B81221C}" type="datetimeFigureOut">
              <a:rPr lang="en-US" smtClean="0"/>
              <a:pPr/>
              <a:t>28/10/15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-356839" y="3295828"/>
            <a:ext cx="9144000" cy="801653"/>
          </a:xfrm>
          <a:prstGeom prst="rect">
            <a:avLst/>
          </a:prstGeom>
        </p:spPr>
        <p:txBody>
          <a:bodyPr/>
          <a:lstStyle/>
          <a:p>
            <a:fld id="{EAFACC10-9FAE-9541-A1BA-52DAEC56109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45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6339" y="215657"/>
            <a:ext cx="7610461" cy="7692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162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11" name="Picture 10" descr="contentbloomlogotransparent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240" y="6086475"/>
            <a:ext cx="1314559" cy="657280"/>
          </a:xfrm>
          <a:prstGeom prst="rect">
            <a:avLst/>
          </a:prstGeom>
        </p:spPr>
      </p:pic>
      <p:pic>
        <p:nvPicPr>
          <p:cNvPr id="4" name="Picture 3" descr="cblogonotext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683" y="173673"/>
            <a:ext cx="516004" cy="51600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324901"/>
            <a:ext cx="69850" cy="30274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901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Neo Sans"/>
          <a:ea typeface="+mj-ea"/>
          <a:cs typeface="Neo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 Light"/>
          <a:ea typeface="+mn-ea"/>
          <a:cs typeface="Helvetica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 Light"/>
          <a:ea typeface="+mn-ea"/>
          <a:cs typeface="Helvetica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 Light"/>
          <a:ea typeface="+mn-ea"/>
          <a:cs typeface="Helvetica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 Light"/>
          <a:ea typeface="+mn-ea"/>
          <a:cs typeface="Helvetica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 Light"/>
          <a:ea typeface="+mn-ea"/>
          <a:cs typeface="Helvetica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250" y="482600"/>
            <a:ext cx="7994650" cy="1123950"/>
          </a:xfrm>
        </p:spPr>
        <p:txBody>
          <a:bodyPr>
            <a:normAutofit/>
          </a:bodyPr>
          <a:lstStyle/>
          <a:p>
            <a:r>
              <a:rPr lang="en-CA" dirty="0" smtClean="0"/>
              <a:t>SDL Tridion Presentation Frameworks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3250" y="2059387"/>
            <a:ext cx="6280150" cy="4011213"/>
          </a:xfrm>
        </p:spPr>
        <p:txBody>
          <a:bodyPr>
            <a:normAutofit/>
          </a:bodyPr>
          <a:lstStyle/>
          <a:p>
            <a:pPr algn="l"/>
            <a:r>
              <a:rPr lang="en-CA" dirty="0" smtClean="0">
                <a:latin typeface="Neo Sans"/>
                <a:cs typeface="Neo Sans"/>
              </a:rPr>
              <a:t>DD4T, DXA &amp; MVC</a:t>
            </a:r>
          </a:p>
          <a:p>
            <a:pPr algn="l"/>
            <a:endParaRPr lang="en-CA" dirty="0">
              <a:latin typeface="Neo Sans"/>
              <a:cs typeface="Neo Sans"/>
            </a:endParaRPr>
          </a:p>
          <a:p>
            <a:pPr algn="l"/>
            <a:endParaRPr lang="en-CA" dirty="0" smtClean="0">
              <a:latin typeface="Neo Sans"/>
              <a:cs typeface="Neo Sans"/>
            </a:endParaRPr>
          </a:p>
          <a:p>
            <a:pPr algn="l"/>
            <a:endParaRPr lang="en-CA" sz="2600" dirty="0" smtClean="0">
              <a:latin typeface="Neo Sans"/>
              <a:cs typeface="Neo Sans"/>
            </a:endParaRPr>
          </a:p>
          <a:p>
            <a:pPr algn="l"/>
            <a:r>
              <a:rPr lang="en-CA" sz="2600" dirty="0" smtClean="0">
                <a:latin typeface="Neo Sans"/>
                <a:cs typeface="Neo Sans"/>
              </a:rPr>
              <a:t>John Winter</a:t>
            </a:r>
          </a:p>
          <a:p>
            <a:pPr algn="l"/>
            <a:r>
              <a:rPr lang="en-CA" sz="2600" dirty="0" smtClean="0">
                <a:latin typeface="Neo Sans"/>
                <a:cs typeface="Neo Sans"/>
              </a:rPr>
              <a:t>j.winter@contentbloom.com</a:t>
            </a:r>
          </a:p>
          <a:p>
            <a:pPr algn="l"/>
            <a:r>
              <a:rPr lang="en-CA" sz="2600" dirty="0" smtClean="0">
                <a:latin typeface="Neo Sans"/>
                <a:cs typeface="Neo Sans"/>
              </a:rPr>
              <a:t>@</a:t>
            </a:r>
            <a:r>
              <a:rPr lang="en-CA" sz="2600" dirty="0" err="1" smtClean="0">
                <a:latin typeface="Neo Sans"/>
                <a:cs typeface="Neo Sans"/>
              </a:rPr>
              <a:t>wntr</a:t>
            </a:r>
            <a:endParaRPr lang="en-CA" sz="2600" dirty="0">
              <a:latin typeface="Neo Sans"/>
              <a:cs typeface="Neo San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DD4T &amp; DXA Architecture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739" y="5149703"/>
            <a:ext cx="761094" cy="7722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300" y="2750792"/>
            <a:ext cx="8128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0" y="4245603"/>
            <a:ext cx="1016000" cy="9956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134" y="2454903"/>
            <a:ext cx="2238866" cy="1524000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endCxn id="6" idx="0"/>
          </p:cNvCxnSpPr>
          <p:nvPr/>
        </p:nvCxnSpPr>
        <p:spPr>
          <a:xfrm flipH="1">
            <a:off x="1482286" y="3073400"/>
            <a:ext cx="2443" cy="207630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1"/>
          </p:cNvCxnSpPr>
          <p:nvPr/>
        </p:nvCxnSpPr>
        <p:spPr>
          <a:xfrm flipV="1">
            <a:off x="1862833" y="3207992"/>
            <a:ext cx="2061467" cy="23278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3"/>
            <a:endCxn id="8" idx="1"/>
          </p:cNvCxnSpPr>
          <p:nvPr/>
        </p:nvCxnSpPr>
        <p:spPr>
          <a:xfrm flipV="1">
            <a:off x="1862833" y="4743443"/>
            <a:ext cx="2061467" cy="79240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1"/>
            <a:endCxn id="7" idx="3"/>
          </p:cNvCxnSpPr>
          <p:nvPr/>
        </p:nvCxnSpPr>
        <p:spPr>
          <a:xfrm flipH="1" flipV="1">
            <a:off x="4737100" y="3207992"/>
            <a:ext cx="1406034" cy="8911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713218" y="1413503"/>
            <a:ext cx="1714500" cy="647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800" dirty="0" smtClean="0"/>
              <a:t>SDL Tridion</a:t>
            </a:r>
            <a:endParaRPr lang="en-CA" sz="1800" dirty="0" smtClean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476220" y="5034392"/>
            <a:ext cx="171450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Deployer</a:t>
            </a:r>
            <a:endParaRPr lang="en-CA" sz="1800" dirty="0" smtClean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3702020" y="5274289"/>
            <a:ext cx="151768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File System</a:t>
            </a:r>
            <a:endParaRPr lang="en-CA" sz="1800" dirty="0" smtClean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727420" y="2433292"/>
            <a:ext cx="151768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Database</a:t>
            </a:r>
            <a:endParaRPr lang="en-CA" sz="1800" dirty="0" smtClean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419820" y="4095742"/>
            <a:ext cx="2266980" cy="1708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DD4T MVC App</a:t>
            </a:r>
          </a:p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DXA Web App</a:t>
            </a:r>
          </a:p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accent2">
                    <a:lumMod val="75000"/>
                  </a:schemeClr>
                </a:solidFill>
              </a:rPr>
              <a:t>Presentation</a:t>
            </a:r>
            <a:endParaRPr lang="en-CA" sz="18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328137" y="1308724"/>
            <a:ext cx="2266980" cy="1708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DD4T Templates</a:t>
            </a:r>
          </a:p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DXA Install</a:t>
            </a:r>
            <a:endParaRPr lang="en-CA" sz="180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76220" y="3668216"/>
            <a:ext cx="2266980" cy="1708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accent2">
                    <a:lumMod val="75000"/>
                  </a:schemeClr>
                </a:solidFill>
              </a:rPr>
              <a:t>Content</a:t>
            </a:r>
          </a:p>
          <a:p>
            <a:pPr marL="0" indent="0">
              <a:buFont typeface="Arial"/>
              <a:buNone/>
            </a:pPr>
            <a:r>
              <a:rPr lang="en-CA" sz="1800" dirty="0" smtClean="0">
                <a:solidFill>
                  <a:schemeClr val="accent2">
                    <a:lumMod val="75000"/>
                  </a:schemeClr>
                </a:solidFill>
              </a:rPr>
              <a:t>Only</a:t>
            </a:r>
            <a:endParaRPr lang="en-CA" sz="18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7" name="Straight Arrow Connector 26"/>
          <p:cNvCxnSpPr>
            <a:stCxn id="9" idx="1"/>
            <a:endCxn id="8" idx="3"/>
          </p:cNvCxnSpPr>
          <p:nvPr/>
        </p:nvCxnSpPr>
        <p:spPr>
          <a:xfrm flipH="1">
            <a:off x="4940300" y="3216903"/>
            <a:ext cx="1202834" cy="152654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5" name="Picture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520" y="1931268"/>
            <a:ext cx="1524000" cy="114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6860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DD4T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(Dynamic Delivery 4 Tridion)</a:t>
            </a:r>
          </a:p>
        </p:txBody>
      </p:sp>
    </p:spTree>
    <p:extLst>
      <p:ext uri="{BB962C8B-B14F-4D97-AF65-F5344CB8AC3E}">
        <p14:creationId xmlns:p14="http://schemas.microsoft.com/office/powerpoint/2010/main" val="1036433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DD4T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162252"/>
          </a:xfrm>
        </p:spPr>
        <p:txBody>
          <a:bodyPr>
            <a:normAutofit fontScale="55000" lnSpcReduction="20000"/>
          </a:bodyPr>
          <a:lstStyle/>
          <a:p>
            <a:r>
              <a:rPr lang="en-GB" dirty="0" smtClean="0"/>
              <a:t>Built by the SDL Tridion community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A set of templates to install in Tridion</a:t>
            </a:r>
          </a:p>
          <a:p>
            <a:pPr lvl="1"/>
            <a:r>
              <a:rPr lang="en-GB" dirty="0" smtClean="0"/>
              <a:t>Publishes content as XML data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An MVC web application:</a:t>
            </a:r>
          </a:p>
          <a:p>
            <a:pPr lvl="1"/>
            <a:r>
              <a:rPr lang="en-GB" dirty="0" smtClean="0"/>
              <a:t>Extracts content from the Broker Database</a:t>
            </a:r>
          </a:p>
          <a:p>
            <a:pPr lvl="1"/>
            <a:r>
              <a:rPr lang="en-GB" dirty="0" smtClean="0"/>
              <a:t>Builds Pages and Component Presentation “Models” from this data</a:t>
            </a:r>
          </a:p>
          <a:p>
            <a:pPr lvl="1"/>
            <a:r>
              <a:rPr lang="en-GB" dirty="0" smtClean="0"/>
              <a:t>Applies “Views” for layout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Some basic SDL functionality:</a:t>
            </a:r>
          </a:p>
          <a:p>
            <a:pPr lvl="1"/>
            <a:r>
              <a:rPr lang="en-GB" dirty="0" smtClean="0"/>
              <a:t>Resize images</a:t>
            </a:r>
          </a:p>
          <a:p>
            <a:pPr lvl="1"/>
            <a:r>
              <a:rPr lang="en-GB" dirty="0" smtClean="0"/>
              <a:t>Data Caching</a:t>
            </a:r>
          </a:p>
          <a:p>
            <a:pPr lvl="1"/>
            <a:r>
              <a:rPr lang="en-GB" dirty="0" smtClean="0"/>
              <a:t>SmartTarget &amp; XPM libraries</a:t>
            </a:r>
          </a:p>
          <a:p>
            <a:pPr lvl="1"/>
            <a:endParaRPr lang="en-GB" dirty="0"/>
          </a:p>
          <a:p>
            <a:r>
              <a:rPr lang="en-GB" dirty="0" smtClean="0"/>
              <a:t>Barebones implementation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745293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DXA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(Digital Experience Accelerator)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9321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DXA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162252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Built by and supported by SDL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Under the hood, it uses the DD4T framework</a:t>
            </a:r>
          </a:p>
          <a:p>
            <a:endParaRPr lang="en-GB" dirty="0"/>
          </a:p>
          <a:p>
            <a:r>
              <a:rPr lang="en-GB" dirty="0" smtClean="0"/>
              <a:t>OOTB website plus functionality:</a:t>
            </a:r>
          </a:p>
          <a:p>
            <a:pPr lvl="1"/>
            <a:r>
              <a:rPr lang="en-GB" dirty="0" smtClean="0"/>
              <a:t> XPM Ready, Navigation, RESS, SEO, Responsive</a:t>
            </a:r>
          </a:p>
          <a:p>
            <a:pPr marL="457200" lvl="1" indent="0">
              <a:buNone/>
            </a:pPr>
            <a:endParaRPr lang="en-GB" dirty="0" smtClean="0"/>
          </a:p>
          <a:p>
            <a:r>
              <a:rPr lang="en-GB" dirty="0" smtClean="0"/>
              <a:t>Modules:</a:t>
            </a:r>
          </a:p>
          <a:p>
            <a:pPr lvl="1"/>
            <a:r>
              <a:rPr lang="en-GB" dirty="0" smtClean="0"/>
              <a:t>Search, ECL, Analytics, Media Manager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945559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DXA vs. DD4T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233" y="2006600"/>
            <a:ext cx="3135643" cy="2336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7802" y="1879600"/>
            <a:ext cx="3130757" cy="25527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70368" y="1358900"/>
            <a:ext cx="2188732" cy="647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800" dirty="0" smtClean="0"/>
              <a:t>The DD4T Burger</a:t>
            </a:r>
            <a:endParaRPr lang="en-CA" sz="1800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278868" y="1358900"/>
            <a:ext cx="2188732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The DXA Burger</a:t>
            </a:r>
            <a:endParaRPr lang="en-CA" sz="1800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70368" y="4330700"/>
            <a:ext cx="3259508" cy="2006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800" dirty="0" smtClean="0"/>
              <a:t>Great for fresh start applications</a:t>
            </a:r>
          </a:p>
          <a:p>
            <a:r>
              <a:rPr lang="en-CA" sz="1800" dirty="0" smtClean="0"/>
              <a:t>Need to built key functionality &amp; presentation</a:t>
            </a:r>
          </a:p>
          <a:p>
            <a:r>
              <a:rPr lang="en-CA" sz="1800" dirty="0" smtClean="0"/>
              <a:t>No module support</a:t>
            </a:r>
          </a:p>
          <a:p>
            <a:endParaRPr lang="en-CA" sz="1800" dirty="0" smtClean="0"/>
          </a:p>
          <a:p>
            <a:endParaRPr lang="en-CA" sz="1800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007802" y="4432300"/>
            <a:ext cx="3259508" cy="2006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1800" dirty="0" smtClean="0"/>
              <a:t>Website-in-a-box</a:t>
            </a:r>
          </a:p>
          <a:p>
            <a:r>
              <a:rPr lang="en-CA" sz="1800" dirty="0" smtClean="0"/>
              <a:t>Re-skin for your needs</a:t>
            </a:r>
          </a:p>
          <a:p>
            <a:r>
              <a:rPr lang="en-CA" sz="1800" dirty="0" smtClean="0"/>
              <a:t>Module support</a:t>
            </a:r>
          </a:p>
          <a:p>
            <a:r>
              <a:rPr lang="en-CA" sz="1800" dirty="0" smtClean="0"/>
              <a:t>Take out / swap elements you don’t need</a:t>
            </a:r>
          </a:p>
          <a:p>
            <a:r>
              <a:rPr lang="en-CA" sz="1800" dirty="0" smtClean="0"/>
              <a:t>SDL Supported </a:t>
            </a:r>
          </a:p>
          <a:p>
            <a:endParaRPr lang="en-CA" sz="1800" dirty="0" smtClean="0"/>
          </a:p>
          <a:p>
            <a:endParaRPr lang="en-CA" sz="1800" dirty="0" smtClean="0"/>
          </a:p>
        </p:txBody>
      </p:sp>
    </p:spTree>
    <p:extLst>
      <p:ext uri="{BB962C8B-B14F-4D97-AF65-F5344CB8AC3E}">
        <p14:creationId xmlns:p14="http://schemas.microsoft.com/office/powerpoint/2010/main" val="1943547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 </a:t>
            </a:r>
            <a:endParaRPr lang="en-US" dirty="0">
              <a:latin typeface="Neo Sans"/>
              <a:cs typeface="Neo San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Light"/>
                <a:cs typeface="Helvetica Light"/>
              </a:rPr>
              <a:t>Any questions?</a:t>
            </a:r>
          </a:p>
          <a:p>
            <a:endParaRPr lang="en-US" dirty="0"/>
          </a:p>
          <a:p>
            <a:r>
              <a:rPr lang="en-US" dirty="0" smtClean="0">
                <a:latin typeface="Helvetica Light"/>
                <a:cs typeface="Helvetica Light"/>
              </a:rPr>
              <a:t>Contact me:</a:t>
            </a:r>
          </a:p>
          <a:p>
            <a:pPr lvl="1"/>
            <a:r>
              <a:rPr lang="en-US" dirty="0" smtClean="0"/>
              <a:t>John Winter</a:t>
            </a:r>
          </a:p>
          <a:p>
            <a:pPr lvl="1"/>
            <a:r>
              <a:rPr lang="en-US" dirty="0" smtClean="0"/>
              <a:t>j.winter@contentbloom.com</a:t>
            </a:r>
          </a:p>
          <a:p>
            <a:pPr lvl="1"/>
            <a:r>
              <a:rPr lang="en-US" dirty="0" smtClean="0">
                <a:latin typeface="Helvetica Light"/>
                <a:cs typeface="Helvetica Light"/>
              </a:rPr>
              <a:t>@</a:t>
            </a:r>
            <a:r>
              <a:rPr lang="en-US" dirty="0" err="1" smtClean="0">
                <a:latin typeface="Helvetica Light"/>
                <a:cs typeface="Helvetica Light"/>
              </a:rPr>
              <a:t>wntr</a:t>
            </a:r>
            <a:endParaRPr lang="en-US" dirty="0" smtClean="0">
              <a:latin typeface="Helvetica Light"/>
              <a:cs typeface="Helvetica Light"/>
            </a:endParaRPr>
          </a:p>
          <a:p>
            <a:pPr lvl="1"/>
            <a:r>
              <a:rPr lang="en-US" dirty="0" smtClean="0"/>
              <a:t>832 202 4508</a:t>
            </a:r>
            <a:endParaRPr lang="en-US" dirty="0" smtClean="0">
              <a:latin typeface="Helvetica Light"/>
              <a:cs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40635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eo Sans"/>
                <a:cs typeface="Neo Sans"/>
              </a:rPr>
              <a:t>About Content Bloom</a:t>
            </a:r>
            <a:endParaRPr lang="en-US" dirty="0">
              <a:latin typeface="Neo Sans"/>
              <a:cs typeface="Neo San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 Light"/>
                <a:cs typeface="Helvetica Light"/>
              </a:rPr>
              <a:t>Offices </a:t>
            </a:r>
            <a:r>
              <a:rPr lang="en-US" dirty="0" smtClean="0">
                <a:latin typeface="Helvetica Light"/>
                <a:cs typeface="Helvetica Light"/>
              </a:rPr>
              <a:t>in USA, </a:t>
            </a:r>
            <a:r>
              <a:rPr lang="en-US" dirty="0" smtClean="0">
                <a:latin typeface="Helvetica Light"/>
                <a:cs typeface="Helvetica Light"/>
              </a:rPr>
              <a:t>Canada &amp; </a:t>
            </a:r>
            <a:r>
              <a:rPr lang="en-US" dirty="0" smtClean="0">
                <a:latin typeface="Helvetica Light"/>
                <a:cs typeface="Helvetica Light"/>
              </a:rPr>
              <a:t>Europe</a:t>
            </a:r>
          </a:p>
          <a:p>
            <a:r>
              <a:rPr lang="en-US" dirty="0">
                <a:latin typeface="Helvetica Light"/>
                <a:cs typeface="Helvetica Light"/>
              </a:rPr>
              <a:t>Certified SDL Tridion </a:t>
            </a:r>
            <a:r>
              <a:rPr lang="en-US" dirty="0" smtClean="0">
                <a:latin typeface="Helvetica Light"/>
                <a:cs typeface="Helvetica Light"/>
              </a:rPr>
              <a:t>consultancy and partner</a:t>
            </a:r>
          </a:p>
          <a:p>
            <a:r>
              <a:rPr lang="en-US" dirty="0" smtClean="0">
                <a:latin typeface="Helvetica Light"/>
                <a:cs typeface="Helvetica Light"/>
              </a:rPr>
              <a:t>Strong knowledge and deep roots within the SDL Tridion product suite</a:t>
            </a:r>
          </a:p>
          <a:p>
            <a:r>
              <a:rPr lang="en-US" dirty="0" smtClean="0">
                <a:latin typeface="Helvetica Light"/>
                <a:cs typeface="Helvetica Light"/>
              </a:rPr>
              <a:t>Over 35 successful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3035591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Overview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/>
              <a:t>W</a:t>
            </a:r>
            <a:r>
              <a:rPr lang="en-CA" dirty="0" smtClean="0"/>
              <a:t>e’re going to take a high-level look at: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 smtClean="0"/>
              <a:t>Content &amp; Presentation</a:t>
            </a:r>
          </a:p>
          <a:p>
            <a:r>
              <a:rPr lang="en-CA" dirty="0" smtClean="0"/>
              <a:t>Tridion Publishing Models</a:t>
            </a:r>
          </a:p>
          <a:p>
            <a:r>
              <a:rPr lang="en-CA" dirty="0" smtClean="0"/>
              <a:t>DD4T</a:t>
            </a:r>
          </a:p>
          <a:p>
            <a:r>
              <a:rPr lang="en-CA" dirty="0" smtClean="0"/>
              <a:t>DXA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b="1" dirty="0" smtClean="0"/>
              <a:t>Note: </a:t>
            </a:r>
            <a:r>
              <a:rPr lang="en-CA" dirty="0" smtClean="0"/>
              <a:t>this isn’t a hard-core techy presentation</a:t>
            </a:r>
            <a:endParaRPr lang="en-CA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Terms in this presentation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 smtClean="0"/>
              <a:t>Content</a:t>
            </a:r>
          </a:p>
          <a:p>
            <a:pPr lvl="1"/>
            <a:r>
              <a:rPr lang="en-GB" dirty="0" smtClean="0"/>
              <a:t>Text, images, video, documents</a:t>
            </a:r>
          </a:p>
          <a:p>
            <a:r>
              <a:rPr lang="en-GB" b="1" dirty="0" smtClean="0"/>
              <a:t>Presentation</a:t>
            </a:r>
          </a:p>
          <a:p>
            <a:pPr lvl="1"/>
            <a:r>
              <a:rPr lang="en-GB" dirty="0" smtClean="0"/>
              <a:t>Layout and design for web, mobile, print</a:t>
            </a:r>
          </a:p>
          <a:p>
            <a:r>
              <a:rPr lang="en-GB" b="1" dirty="0" smtClean="0"/>
              <a:t>MVC</a:t>
            </a:r>
            <a:r>
              <a:rPr lang="en-GB" dirty="0" smtClean="0"/>
              <a:t> (model, view, controller)</a:t>
            </a:r>
          </a:p>
          <a:p>
            <a:pPr lvl="1"/>
            <a:r>
              <a:rPr lang="en-GB" dirty="0" smtClean="0"/>
              <a:t>A modern software architecture for implementing interfaces</a:t>
            </a:r>
          </a:p>
          <a:p>
            <a:r>
              <a:rPr lang="en-GB" b="1" dirty="0" smtClean="0"/>
              <a:t>Publishing</a:t>
            </a:r>
          </a:p>
          <a:p>
            <a:pPr lvl="1"/>
            <a:r>
              <a:rPr lang="en-GB" dirty="0" smtClean="0"/>
              <a:t>Making Content and Presentation available to your audience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0199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Content and Presentation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599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Content and Presentation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100" y="2492654"/>
            <a:ext cx="3975100" cy="3447393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63600" y="3352800"/>
            <a:ext cx="1714500" cy="647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800" dirty="0" smtClean="0"/>
              <a:t>Content</a:t>
            </a:r>
            <a:endParaRPr lang="en-CA" sz="2800" dirty="0" smtClean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53200" y="4499254"/>
            <a:ext cx="2120900" cy="647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2800" dirty="0" smtClean="0"/>
              <a:t>Presentation</a:t>
            </a:r>
            <a:endParaRPr lang="en-CA" sz="2800" dirty="0" smtClean="0"/>
          </a:p>
        </p:txBody>
      </p:sp>
    </p:spTree>
    <p:extLst>
      <p:ext uri="{BB962C8B-B14F-4D97-AF65-F5344CB8AC3E}">
        <p14:creationId xmlns:p14="http://schemas.microsoft.com/office/powerpoint/2010/main" val="377424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SDL Tridion Publishing Models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3805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Tridion Publishing Diagram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739" y="4245603"/>
            <a:ext cx="761094" cy="7722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300" y="1604003"/>
            <a:ext cx="8128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300" y="4245603"/>
            <a:ext cx="1016000" cy="9956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3134" y="2454903"/>
            <a:ext cx="2238866" cy="1524000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endCxn id="6" idx="0"/>
          </p:cNvCxnSpPr>
          <p:nvPr/>
        </p:nvCxnSpPr>
        <p:spPr>
          <a:xfrm flipH="1">
            <a:off x="1482286" y="3073400"/>
            <a:ext cx="2443" cy="117220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1"/>
          </p:cNvCxnSpPr>
          <p:nvPr/>
        </p:nvCxnSpPr>
        <p:spPr>
          <a:xfrm flipV="1">
            <a:off x="1862833" y="2061203"/>
            <a:ext cx="2061467" cy="25705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3"/>
            <a:endCxn id="8" idx="1"/>
          </p:cNvCxnSpPr>
          <p:nvPr/>
        </p:nvCxnSpPr>
        <p:spPr>
          <a:xfrm>
            <a:off x="1862833" y="4631746"/>
            <a:ext cx="2061467" cy="11169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1"/>
            <a:endCxn id="7" idx="3"/>
          </p:cNvCxnSpPr>
          <p:nvPr/>
        </p:nvCxnSpPr>
        <p:spPr>
          <a:xfrm flipH="1" flipV="1">
            <a:off x="4737100" y="2061203"/>
            <a:ext cx="1406034" cy="115570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9" idx="1"/>
            <a:endCxn id="8" idx="3"/>
          </p:cNvCxnSpPr>
          <p:nvPr/>
        </p:nvCxnSpPr>
        <p:spPr>
          <a:xfrm flipH="1">
            <a:off x="4940300" y="3216903"/>
            <a:ext cx="1202834" cy="152654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713218" y="1413503"/>
            <a:ext cx="1714500" cy="6477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800" dirty="0" smtClean="0"/>
              <a:t>SDL Tridion</a:t>
            </a:r>
            <a:endParaRPr lang="en-CA" sz="1800" dirty="0" smtClean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476220" y="5034392"/>
            <a:ext cx="171450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Deployer</a:t>
            </a:r>
            <a:endParaRPr lang="en-CA" sz="1800" dirty="0" smtClean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76220" y="3512806"/>
            <a:ext cx="171450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Publish</a:t>
            </a:r>
            <a:endParaRPr lang="en-CA" sz="1800" dirty="0" smtClean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3702020" y="5274289"/>
            <a:ext cx="151768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File System</a:t>
            </a:r>
            <a:endParaRPr lang="en-CA" sz="1800" dirty="0" smtClean="0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702020" y="2560292"/>
            <a:ext cx="1517680" cy="64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Database</a:t>
            </a:r>
            <a:endParaRPr lang="en-CA" sz="1800" dirty="0" smtClean="0"/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6419820" y="4095742"/>
            <a:ext cx="1873280" cy="7429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Light"/>
                <a:ea typeface="+mn-ea"/>
                <a:cs typeface="Helvetica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CA" sz="1800" dirty="0" smtClean="0"/>
              <a:t>Web / Mobile / Apps</a:t>
            </a:r>
            <a:endParaRPr lang="en-CA" sz="1800" dirty="0" smtClean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720" y="1931268"/>
            <a:ext cx="1524000" cy="114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059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Tridion Publishing Types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1622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u="sng" dirty="0" smtClean="0"/>
              <a:t>Static Publishing</a:t>
            </a:r>
          </a:p>
          <a:p>
            <a:pPr marL="0" indent="0">
              <a:buNone/>
            </a:pPr>
            <a:endParaRPr lang="en-GB" u="sng" dirty="0" smtClean="0"/>
          </a:p>
          <a:p>
            <a:r>
              <a:rPr lang="en-GB" dirty="0" smtClean="0"/>
              <a:t>Content and Presentation are together in the CMS</a:t>
            </a:r>
          </a:p>
          <a:p>
            <a:r>
              <a:rPr lang="en-GB" dirty="0" smtClean="0"/>
              <a:t>Presentation changes uploaded into CMS and published</a:t>
            </a:r>
          </a:p>
          <a:p>
            <a:endParaRPr lang="en-GB" dirty="0" smtClean="0"/>
          </a:p>
          <a:p>
            <a:pPr marL="0" indent="0">
              <a:buNone/>
            </a:pPr>
            <a:r>
              <a:rPr lang="en-GB" u="sng" dirty="0" smtClean="0"/>
              <a:t>Dynamic </a:t>
            </a:r>
            <a:r>
              <a:rPr lang="en-GB" u="sng" dirty="0"/>
              <a:t>Publishing</a:t>
            </a:r>
          </a:p>
          <a:p>
            <a:pPr marL="0" indent="0">
              <a:buNone/>
            </a:pPr>
            <a:endParaRPr lang="en-GB" u="sng" dirty="0"/>
          </a:p>
          <a:p>
            <a:r>
              <a:rPr lang="en-GB" dirty="0" smtClean="0"/>
              <a:t>Only Content is </a:t>
            </a:r>
            <a:r>
              <a:rPr lang="en-GB" dirty="0"/>
              <a:t>the CMS</a:t>
            </a:r>
          </a:p>
          <a:p>
            <a:r>
              <a:rPr lang="en-GB" dirty="0" smtClean="0"/>
              <a:t>Content is published in a data format (xml, </a:t>
            </a:r>
            <a:r>
              <a:rPr lang="en-GB" dirty="0" err="1" smtClean="0"/>
              <a:t>json</a:t>
            </a:r>
            <a:r>
              <a:rPr lang="en-GB" dirty="0" smtClean="0"/>
              <a:t>) to a database (the broker)</a:t>
            </a:r>
          </a:p>
          <a:p>
            <a:r>
              <a:rPr lang="en-GB" dirty="0" smtClean="0"/>
              <a:t>Presentation is managed by end application</a:t>
            </a:r>
          </a:p>
          <a:p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684016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DXA &amp; DD4T</a:t>
            </a:r>
            <a:endParaRPr lang="en-GB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16225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dirty="0" smtClean="0"/>
              <a:t>Share a lot of similarities:</a:t>
            </a:r>
            <a:br>
              <a:rPr lang="en-GB" dirty="0" smtClean="0"/>
            </a:br>
            <a:endParaRPr lang="en-GB" dirty="0" smtClean="0"/>
          </a:p>
          <a:p>
            <a:r>
              <a:rPr lang="en-GB" dirty="0" smtClean="0"/>
              <a:t>MVC Frameworks</a:t>
            </a:r>
          </a:p>
          <a:p>
            <a:r>
              <a:rPr lang="en-GB" dirty="0" smtClean="0"/>
              <a:t>Available in .Net &amp; Java</a:t>
            </a:r>
          </a:p>
          <a:p>
            <a:r>
              <a:rPr lang="en-GB" dirty="0" smtClean="0"/>
              <a:t>Use the SDL Tridion Dynamic Publishing model</a:t>
            </a:r>
          </a:p>
          <a:p>
            <a:r>
              <a:rPr lang="en-GB" dirty="0" smtClean="0"/>
              <a:t>Make it easy for new SDL Tridion developers to learn the CMS</a:t>
            </a:r>
          </a:p>
          <a:p>
            <a:r>
              <a:rPr lang="en-GB" dirty="0" smtClean="0"/>
              <a:t>Open Source</a:t>
            </a:r>
          </a:p>
          <a:p>
            <a:r>
              <a:rPr lang="en-GB" dirty="0" smtClean="0"/>
              <a:t>Both start with the letter D !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12845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B Powerpoint 2015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CB Powerpoint 2015.potx</Template>
  <TotalTime>9039</TotalTime>
  <Words>329</Words>
  <Application>Microsoft Macintosh PowerPoint</Application>
  <PresentationFormat>On-screen Show (4:3)</PresentationFormat>
  <Paragraphs>135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CB Powerpoint 2015</vt:lpstr>
      <vt:lpstr>SDL Tridion Presentation Frameworks</vt:lpstr>
      <vt:lpstr>Overview</vt:lpstr>
      <vt:lpstr>Terms in this presentation</vt:lpstr>
      <vt:lpstr>Content and Presentation</vt:lpstr>
      <vt:lpstr>Content and Presentation</vt:lpstr>
      <vt:lpstr>SDL Tridion Publishing Models</vt:lpstr>
      <vt:lpstr>Tridion Publishing Diagram</vt:lpstr>
      <vt:lpstr>Tridion Publishing Types</vt:lpstr>
      <vt:lpstr>DXA &amp; DD4T</vt:lpstr>
      <vt:lpstr>DD4T &amp; DXA Architecture</vt:lpstr>
      <vt:lpstr>DD4T</vt:lpstr>
      <vt:lpstr>DD4T</vt:lpstr>
      <vt:lpstr>DXA</vt:lpstr>
      <vt:lpstr>DXA</vt:lpstr>
      <vt:lpstr>DXA vs. DD4T</vt:lpstr>
      <vt:lpstr>Thanks! </vt:lpstr>
      <vt:lpstr>About Content Bloom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Content Bloom Experience</dc:title>
  <dc:creator>nrouss</dc:creator>
  <cp:lastModifiedBy>John Winter</cp:lastModifiedBy>
  <cp:revision>110</cp:revision>
  <dcterms:created xsi:type="dcterms:W3CDTF">2011-08-31T20:01:40Z</dcterms:created>
  <dcterms:modified xsi:type="dcterms:W3CDTF">2015-10-29T12:47:58Z</dcterms:modified>
</cp:coreProperties>
</file>

<file path=docProps/thumbnail.jpeg>
</file>